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78" r:id="rId3"/>
    <p:sldId id="294" r:id="rId4"/>
    <p:sldId id="295" r:id="rId5"/>
    <p:sldId id="286" r:id="rId6"/>
    <p:sldId id="279" r:id="rId7"/>
    <p:sldId id="293" r:id="rId8"/>
    <p:sldId id="288" r:id="rId9"/>
    <p:sldId id="285" r:id="rId10"/>
    <p:sldId id="280" r:id="rId11"/>
    <p:sldId id="281" r:id="rId12"/>
    <p:sldId id="282" r:id="rId13"/>
    <p:sldId id="290" r:id="rId14"/>
    <p:sldId id="291" r:id="rId15"/>
    <p:sldId id="284" r:id="rId16"/>
    <p:sldId id="292" r:id="rId17"/>
    <p:sldId id="289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D1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25" autoAdjust="0"/>
    <p:restoredTop sz="96327"/>
  </p:normalViewPr>
  <p:slideViewPr>
    <p:cSldViewPr snapToGrid="0" snapToObjects="1">
      <p:cViewPr varScale="1">
        <p:scale>
          <a:sx n="59" d="100"/>
          <a:sy n="59" d="100"/>
        </p:scale>
        <p:origin x="84" y="5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60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fif>
</file>

<file path=ppt/media/image27.jfif>
</file>

<file path=ppt/media/image28.jfif>
</file>

<file path=ppt/media/image29.png>
</file>

<file path=ppt/media/image3.jpg>
</file>

<file path=ppt/media/image30.svg>
</file>

<file path=ppt/media/image4.jpeg>
</file>

<file path=ppt/media/image5.png>
</file>

<file path=ppt/media/image6.jfif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522BAD3-7634-47ED-9CE3-F6ACD4BEE85C}" type="datetimeFigureOut">
              <a:rPr lang="he-IL" smtClean="0"/>
              <a:t>ז'/אדר א/תשפ"ב</a:t>
            </a:fld>
            <a:endParaRPr lang="he-IL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A0042426-6AAA-47BD-93CB-6CC977579CD1}" type="slidenum">
              <a:rPr lang="he-IL" smtClean="0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3327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/>
              <a:t>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/>
              <a:t>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/>
              <a:t>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/>
              <a:t>2/8/2022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/>
              <a:t>2/8/2022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fif"/><Relationship Id="rId2" Type="http://schemas.openxmlformats.org/officeDocument/2006/relationships/image" Target="../media/image26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f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7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6BB903-1771-944D-9380-2DB745E62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2303" y="1930986"/>
            <a:ext cx="6082346" cy="292356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3D Puzzle</a:t>
            </a:r>
            <a:br>
              <a:rPr lang="en-US" sz="80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3D printing algorithms course</a:t>
            </a:r>
            <a:endParaRPr lang="en-IL" sz="2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A3EAB-3F3E-9D46-A7A5-F4019A432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1861" y="1370143"/>
            <a:ext cx="2913091" cy="4157446"/>
          </a:xfrm>
        </p:spPr>
        <p:txBody>
          <a:bodyPr anchor="ctr">
            <a:normAutofit/>
          </a:bodyPr>
          <a:lstStyle/>
          <a:p>
            <a:pPr algn="r"/>
            <a:r>
              <a:rPr lang="en-IL" sz="2000"/>
              <a:t>Roy kinamon &amp; alon mendelson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9853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AB8E3704-0CB2-48C2-A46B-EDB627185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872906-1D7A-472A-B90B-D4B00113A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C09D3A24-9F80-4EC9-9D80-28C5CBA8F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13">
            <a:extLst>
              <a:ext uri="{FF2B5EF4-FFF2-40B4-BE49-F238E27FC236}">
                <a16:creationId xmlns:a16="http://schemas.microsoft.com/office/drawing/2014/main" id="{F4C2B571-8160-4749-AB99-260E8052A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65D16-F8BE-0B48-B59D-E83A82A4C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834467"/>
            <a:ext cx="8825658" cy="586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Print initial model with MakerBot replicator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45F08-1E69-5A4D-B72A-41DB4F2006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09" r="21214" b="2"/>
          <a:stretch/>
        </p:blipFill>
        <p:spPr>
          <a:xfrm>
            <a:off x="1154954" y="471949"/>
            <a:ext cx="4330966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BE2C92-9220-7441-926A-F7F367DD83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45" r="14836" b="-3"/>
          <a:stretch/>
        </p:blipFill>
        <p:spPr>
          <a:xfrm>
            <a:off x="5649645" y="471949"/>
            <a:ext cx="4330967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9862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E0488BA-180E-40D8-8350-4B1791795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EC244A-FCB1-47A9-A61F-4F0817C381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1319" r="-1" b="36597"/>
          <a:stretch/>
        </p:blipFill>
        <p:spPr>
          <a:xfrm>
            <a:off x="20" y="10"/>
            <a:ext cx="6089884" cy="68579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89C24E-7266-0E4E-A303-75CD4309F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8827" b="41148"/>
          <a:stretch/>
        </p:blipFill>
        <p:spPr>
          <a:xfrm rot="16200000">
            <a:off x="5713476" y="379475"/>
            <a:ext cx="6858000" cy="60990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0FFEB4-7CF6-9D49-8407-3A5E2F7A0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IL">
                <a:solidFill>
                  <a:schemeClr val="tx1"/>
                </a:solidFill>
              </a:rPr>
              <a:t>Bolts and void</a:t>
            </a:r>
            <a:r>
              <a:rPr lang="en-US">
                <a:solidFill>
                  <a:schemeClr val="tx1"/>
                </a:solidFill>
              </a:rPr>
              <a:t>s</a:t>
            </a:r>
            <a:r>
              <a:rPr lang="en-IL">
                <a:solidFill>
                  <a:schemeClr val="tx1"/>
                </a:solidFill>
              </a:rPr>
              <a:t> </a:t>
            </a:r>
            <a:r>
              <a:rPr lang="en-US">
                <a:solidFill>
                  <a:schemeClr val="tx1"/>
                </a:solidFill>
              </a:rPr>
              <a:t>Fine T</a:t>
            </a:r>
            <a:r>
              <a:rPr lang="en-IL">
                <a:solidFill>
                  <a:schemeClr val="tx1"/>
                </a:solidFill>
              </a:rPr>
              <a:t>uning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7EE5F36-DE96-3449-A816-D1C10F6F9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2698" y="2015113"/>
            <a:ext cx="9478799" cy="386921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First printed model was hard to assemble – pieces didn’t attach easily</a:t>
            </a:r>
          </a:p>
          <a:p>
            <a:r>
              <a:rPr lang="en-IL" sz="2400" dirty="0">
                <a:solidFill>
                  <a:schemeClr val="tx1"/>
                </a:solidFill>
              </a:rPr>
              <a:t>Requires to a</a:t>
            </a:r>
            <a:r>
              <a:rPr lang="en-US" sz="2400" dirty="0">
                <a:solidFill>
                  <a:schemeClr val="tx1"/>
                </a:solidFill>
              </a:rPr>
              <a:t>d</a:t>
            </a:r>
            <a:r>
              <a:rPr lang="en-IL" sz="2400" dirty="0">
                <a:solidFill>
                  <a:schemeClr val="tx1"/>
                </a:solidFill>
              </a:rPr>
              <a:t>just bolt and voids dimen</a:t>
            </a:r>
            <a:r>
              <a:rPr lang="en-US" sz="2400" dirty="0">
                <a:solidFill>
                  <a:schemeClr val="tx1"/>
                </a:solidFill>
              </a:rPr>
              <a:t>s</a:t>
            </a:r>
            <a:r>
              <a:rPr lang="en-IL" sz="2400" dirty="0">
                <a:solidFill>
                  <a:schemeClr val="tx1"/>
                </a:solidFill>
              </a:rPr>
              <a:t>ions for ease of assembly</a:t>
            </a:r>
            <a:r>
              <a:rPr lang="en-US" sz="2400" dirty="0">
                <a:solidFill>
                  <a:schemeClr val="tx1"/>
                </a:solidFill>
              </a:rPr>
              <a:t> but </a:t>
            </a:r>
            <a:r>
              <a:rPr lang="en-IL" sz="2400" dirty="0">
                <a:solidFill>
                  <a:schemeClr val="tx1"/>
                </a:solidFill>
              </a:rPr>
              <a:t>MakerBot resolution is low</a:t>
            </a:r>
          </a:p>
          <a:p>
            <a:r>
              <a:rPr lang="en-US" sz="2400" dirty="0">
                <a:solidFill>
                  <a:schemeClr val="tx1"/>
                </a:solidFill>
              </a:rPr>
              <a:t>We tried many different dimensions to find the best fit that:</a:t>
            </a:r>
            <a:endParaRPr lang="en-IL" sz="2400" dirty="0">
              <a:solidFill>
                <a:schemeClr val="tx1"/>
              </a:solidFill>
            </a:endParaRP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M</a:t>
            </a:r>
            <a:r>
              <a:rPr lang="en-IL" sz="2400" dirty="0">
                <a:solidFill>
                  <a:schemeClr val="tx1"/>
                </a:solidFill>
              </a:rPr>
              <a:t>aintain</a:t>
            </a:r>
            <a:r>
              <a:rPr lang="en-US" sz="2400" dirty="0">
                <a:solidFill>
                  <a:schemeClr val="tx1"/>
                </a:solidFill>
              </a:rPr>
              <a:t>s</a:t>
            </a:r>
            <a:r>
              <a:rPr lang="en-IL" sz="2400" dirty="0">
                <a:solidFill>
                  <a:schemeClr val="tx1"/>
                </a:solidFill>
              </a:rPr>
              <a:t> physical strength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Pieces attaches and detaches easily</a:t>
            </a:r>
          </a:p>
        </p:txBody>
      </p:sp>
    </p:spTree>
    <p:extLst>
      <p:ext uri="{BB962C8B-B14F-4D97-AF65-F5344CB8AC3E}">
        <p14:creationId xmlns:p14="http://schemas.microsoft.com/office/powerpoint/2010/main" val="1789740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4E7C97B-AE0D-8B41-9C60-D554C6CF5089}"/>
              </a:ext>
            </a:extLst>
          </p:cNvPr>
          <p:cNvSpPr/>
          <p:nvPr/>
        </p:nvSpPr>
        <p:spPr>
          <a:xfrm>
            <a:off x="10476013" y="2244269"/>
            <a:ext cx="1547446" cy="7069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031D23-9C48-3240-86C6-2082AE374013}"/>
              </a:ext>
            </a:extLst>
          </p:cNvPr>
          <p:cNvSpPr/>
          <p:nvPr/>
        </p:nvSpPr>
        <p:spPr>
          <a:xfrm>
            <a:off x="10476013" y="2969655"/>
            <a:ext cx="561033" cy="126525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6A73B0-4F4B-EF44-926C-2375A6A631DB}"/>
              </a:ext>
            </a:extLst>
          </p:cNvPr>
          <p:cNvSpPr/>
          <p:nvPr/>
        </p:nvSpPr>
        <p:spPr>
          <a:xfrm>
            <a:off x="8635490" y="3611912"/>
            <a:ext cx="1830475" cy="62299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/>
              <a:t>Optimizing Structure strength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38" y="2468031"/>
            <a:ext cx="8037558" cy="4131551"/>
          </a:xfrm>
        </p:spPr>
        <p:txBody>
          <a:bodyPr>
            <a:normAutofit fontScale="92500"/>
          </a:bodyPr>
          <a:lstStyle/>
          <a:p>
            <a:r>
              <a:rPr lang="en-IL" sz="2800" dirty="0"/>
              <a:t>Measuring strength of single bolt over moment</a:t>
            </a:r>
          </a:p>
          <a:p>
            <a:r>
              <a:rPr lang="en-IL" sz="2800" dirty="0"/>
              <a:t>Calculate total structure length and siameter</a:t>
            </a:r>
          </a:p>
          <a:p>
            <a:pPr lvl="1"/>
            <a:r>
              <a:rPr lang="en-IL" sz="2400" dirty="0"/>
              <a:t>Trial 1 – make it stand - aborted</a:t>
            </a:r>
          </a:p>
          <a:p>
            <a:pPr lvl="2"/>
            <a:r>
              <a:rPr lang="en-IL" sz="2000" dirty="0"/>
              <a:t>Filling</a:t>
            </a:r>
          </a:p>
          <a:p>
            <a:pPr lvl="2"/>
            <a:r>
              <a:rPr lang="en-IL" sz="2000" dirty="0"/>
              <a:t>Shape</a:t>
            </a:r>
          </a:p>
          <a:p>
            <a:pPr lvl="1"/>
            <a:r>
              <a:rPr lang="en-IL" sz="2400" dirty="0"/>
              <a:t>Trial 2</a:t>
            </a:r>
          </a:p>
          <a:p>
            <a:pPr lvl="2"/>
            <a:r>
              <a:rPr lang="en-IL" sz="2000" dirty="0"/>
              <a:t>Modifying bolt dimensions from friction to      </a:t>
            </a:r>
          </a:p>
          <a:p>
            <a:pPr marL="914400" lvl="2" indent="0">
              <a:buNone/>
            </a:pPr>
            <a:r>
              <a:rPr lang="en-IL" sz="2000" dirty="0">
                <a:solidFill>
                  <a:schemeClr val="tx1"/>
                </a:solidFill>
              </a:rPr>
              <a:t>breaking pressure / </a:t>
            </a:r>
            <a:r>
              <a:rPr lang="en-US" sz="2000" dirty="0">
                <a:solidFill>
                  <a:schemeClr val="tx1"/>
                </a:solidFill>
              </a:rPr>
              <a:t>flexural strength</a:t>
            </a:r>
            <a:endParaRPr lang="en-IL" sz="20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01E50C-9B4D-E24E-8154-C4F4BCA45EA0}"/>
              </a:ext>
            </a:extLst>
          </p:cNvPr>
          <p:cNvSpPr/>
          <p:nvPr/>
        </p:nvSpPr>
        <p:spPr>
          <a:xfrm>
            <a:off x="9489600" y="4253332"/>
            <a:ext cx="1547446" cy="622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082B9D-14F1-894C-8CF5-C463C48367DE}"/>
              </a:ext>
            </a:extLst>
          </p:cNvPr>
          <p:cNvSpPr/>
          <p:nvPr/>
        </p:nvSpPr>
        <p:spPr>
          <a:xfrm>
            <a:off x="9662097" y="4154519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B4C7DE-953E-8D4D-BC09-F5547B746855}"/>
              </a:ext>
            </a:extLst>
          </p:cNvPr>
          <p:cNvSpPr/>
          <p:nvPr/>
        </p:nvSpPr>
        <p:spPr>
          <a:xfrm>
            <a:off x="10125995" y="4156192"/>
            <a:ext cx="189244" cy="3500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72DC2E-6072-2649-BB96-C2DBB82D7E5D}"/>
              </a:ext>
            </a:extLst>
          </p:cNvPr>
          <p:cNvSpPr/>
          <p:nvPr/>
        </p:nvSpPr>
        <p:spPr>
          <a:xfrm>
            <a:off x="10668604" y="3811204"/>
            <a:ext cx="189244" cy="514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102928-07FE-CA4A-BD2A-223C64D66203}"/>
              </a:ext>
            </a:extLst>
          </p:cNvPr>
          <p:cNvSpPr/>
          <p:nvPr/>
        </p:nvSpPr>
        <p:spPr>
          <a:xfrm>
            <a:off x="9191499" y="351310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8F3E20-E622-EE4F-B827-D26A2F058FCC}"/>
              </a:ext>
            </a:extLst>
          </p:cNvPr>
          <p:cNvSpPr/>
          <p:nvPr/>
        </p:nvSpPr>
        <p:spPr>
          <a:xfrm>
            <a:off x="9675493" y="3514782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1CC1F9-D831-4A4F-BA45-41D0E3FC0A82}"/>
              </a:ext>
            </a:extLst>
          </p:cNvPr>
          <p:cNvSpPr/>
          <p:nvPr/>
        </p:nvSpPr>
        <p:spPr>
          <a:xfrm>
            <a:off x="10127668" y="3514780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571CA9-1864-AD44-9C11-AB468C22D088}"/>
              </a:ext>
            </a:extLst>
          </p:cNvPr>
          <p:cNvSpPr/>
          <p:nvPr/>
        </p:nvSpPr>
        <p:spPr>
          <a:xfrm>
            <a:off x="8729277" y="3503056"/>
            <a:ext cx="177521" cy="3902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198625-1B33-2C44-819D-3DEBADEB61F0}"/>
              </a:ext>
            </a:extLst>
          </p:cNvPr>
          <p:cNvSpPr/>
          <p:nvPr/>
        </p:nvSpPr>
        <p:spPr>
          <a:xfrm>
            <a:off x="10615379" y="2732355"/>
            <a:ext cx="274372" cy="5141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E425700-92C0-714A-A345-CC1B2E57DCBE}"/>
              </a:ext>
            </a:extLst>
          </p:cNvPr>
          <p:cNvSpPr/>
          <p:nvPr/>
        </p:nvSpPr>
        <p:spPr>
          <a:xfrm>
            <a:off x="10527089" y="3663572"/>
            <a:ext cx="634029" cy="80219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329237E5-5A27-CF4D-88EE-2CFC7CC4D576}"/>
              </a:ext>
            </a:extLst>
          </p:cNvPr>
          <p:cNvSpPr/>
          <p:nvPr/>
        </p:nvSpPr>
        <p:spPr>
          <a:xfrm>
            <a:off x="11278207" y="3811204"/>
            <a:ext cx="211015" cy="42370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89C539-D90C-4D48-8DC3-9D0D4BCD34B9}"/>
              </a:ext>
            </a:extLst>
          </p:cNvPr>
          <p:cNvSpPr txBox="1"/>
          <p:nvPr/>
        </p:nvSpPr>
        <p:spPr>
          <a:xfrm>
            <a:off x="11449031" y="3822929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h</a:t>
            </a:r>
            <a:r>
              <a:rPr lang="en-IL" baseline="-25000" dirty="0"/>
              <a:t>xy</a:t>
            </a: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7DC001FC-CC51-CD49-BF2D-6201A1B9F160}"/>
              </a:ext>
            </a:extLst>
          </p:cNvPr>
          <p:cNvSpPr/>
          <p:nvPr/>
        </p:nvSpPr>
        <p:spPr>
          <a:xfrm rot="16200000">
            <a:off x="10642542" y="2499683"/>
            <a:ext cx="211015" cy="26829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ECD5D8-F0C9-674C-949E-C28570D56928}"/>
              </a:ext>
            </a:extLst>
          </p:cNvPr>
          <p:cNvSpPr txBox="1"/>
          <p:nvPr/>
        </p:nvSpPr>
        <p:spPr>
          <a:xfrm>
            <a:off x="10537041" y="2192993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d</a:t>
            </a:r>
            <a:r>
              <a:rPr lang="en-IL" baseline="-25000" dirty="0"/>
              <a:t>xy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F958BF-168A-1A42-BE9E-FD8128B7B65D}"/>
              </a:ext>
            </a:extLst>
          </p:cNvPr>
          <p:cNvCxnSpPr>
            <a:cxnSpLocks/>
          </p:cNvCxnSpPr>
          <p:nvPr/>
        </p:nvCxnSpPr>
        <p:spPr>
          <a:xfrm flipH="1">
            <a:off x="11958292" y="1926047"/>
            <a:ext cx="13252" cy="240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DC88B49-C444-624B-BDD2-26D4EC79E856}"/>
              </a:ext>
            </a:extLst>
          </p:cNvPr>
          <p:cNvSpPr txBox="1"/>
          <p:nvPr/>
        </p:nvSpPr>
        <p:spPr>
          <a:xfrm>
            <a:off x="11789799" y="1680632"/>
            <a:ext cx="5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P</a:t>
            </a:r>
            <a:endParaRPr lang="en-IL" baseline="-25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DCC711-932F-8543-A7D8-A18BCD053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158" y="5250372"/>
            <a:ext cx="2700335" cy="151893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1C0FB76-D88D-1241-95DF-5B0CC1432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0722" y="5246443"/>
            <a:ext cx="2700333" cy="15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22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BB200-5AE8-D240-A3D2-85CBC7D7A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dirty="0"/>
              <a:t>Testing Bending moment</a:t>
            </a:r>
            <a:endParaRPr lang="en-IL" dirty="0"/>
          </a:p>
        </p:txBody>
      </p:sp>
      <p:pic>
        <p:nvPicPr>
          <p:cNvPr id="4" name="My Movie - Small" descr="My Movie - Small">
            <a:hlinkClick r:id="" action="ppaction://media"/>
            <a:extLst>
              <a:ext uri="{FF2B5EF4-FFF2-40B4-BE49-F238E27FC236}">
                <a16:creationId xmlns:a16="http://schemas.microsoft.com/office/drawing/2014/main" id="{3A8A58AF-EC9D-8140-A5E4-B759724238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5294277" y="2345082"/>
            <a:ext cx="6610745" cy="37378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ED69D26-405D-2143-B071-E58AC4C2AD77}"/>
              </a:ext>
            </a:extLst>
          </p:cNvPr>
          <p:cNvSpPr/>
          <p:nvPr/>
        </p:nvSpPr>
        <p:spPr>
          <a:xfrm>
            <a:off x="5294277" y="2345081"/>
            <a:ext cx="1613150" cy="3737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4CCE1-46AF-4748-8F98-848D25932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850" y="2345083"/>
            <a:ext cx="8825659" cy="4166928"/>
          </a:xfrm>
        </p:spPr>
        <p:txBody>
          <a:bodyPr>
            <a:normAutofit/>
          </a:bodyPr>
          <a:lstStyle/>
          <a:p>
            <a:r>
              <a:rPr lang="en-IL" dirty="0"/>
              <a:t>Optimizing Bolts and Voids Daimeter and height</a:t>
            </a:r>
          </a:p>
          <a:p>
            <a:r>
              <a:rPr lang="en-IL" dirty="0"/>
              <a:t>Optimizing printer parmaeters per part:</a:t>
            </a:r>
          </a:p>
          <a:p>
            <a:pPr lvl="1"/>
            <a:r>
              <a:rPr lang="en-IL" dirty="0"/>
              <a:t>Layer height</a:t>
            </a:r>
          </a:p>
          <a:p>
            <a:pPr lvl="1"/>
            <a:r>
              <a:rPr lang="en-IL" dirty="0"/>
              <a:t>Infill density</a:t>
            </a:r>
          </a:p>
          <a:p>
            <a:pPr lvl="1"/>
            <a:r>
              <a:rPr lang="en-IL" dirty="0"/>
              <a:t>Infill Pattern</a:t>
            </a:r>
          </a:p>
          <a:p>
            <a:pPr lvl="1"/>
            <a:r>
              <a:rPr lang="en-IL" dirty="0"/>
              <a:t>No. of shells</a:t>
            </a:r>
          </a:p>
          <a:p>
            <a:pPr lvl="1"/>
            <a:r>
              <a:rPr lang="en-IL" dirty="0"/>
              <a:t>roof/Floor Thickness</a:t>
            </a:r>
          </a:p>
          <a:p>
            <a:r>
              <a:rPr lang="en-IL" dirty="0"/>
              <a:t>For example at 0.1mm, 10%, Diamond, 2, 0.8mm -&gt;</a:t>
            </a:r>
          </a:p>
          <a:p>
            <a:pPr lvl="1"/>
            <a:r>
              <a:rPr lang="en-IL" dirty="0"/>
              <a:t>Breaking point at 40N with 2.5cm resul</a:t>
            </a:r>
            <a:r>
              <a:rPr lang="en-US" dirty="0"/>
              <a:t>t</a:t>
            </a:r>
            <a:r>
              <a:rPr lang="en-IL" dirty="0"/>
              <a:t> in:  </a:t>
            </a:r>
          </a:p>
          <a:p>
            <a:pPr marL="457200" lvl="1" indent="0">
              <a:buNone/>
            </a:pPr>
            <a:r>
              <a:rPr lang="en-IL" sz="2000" b="1" dirty="0"/>
              <a:t>1Nm breaking moment</a:t>
            </a:r>
          </a:p>
        </p:txBody>
      </p:sp>
    </p:spTree>
    <p:extLst>
      <p:ext uri="{BB962C8B-B14F-4D97-AF65-F5344CB8AC3E}">
        <p14:creationId xmlns:p14="http://schemas.microsoft.com/office/powerpoint/2010/main" val="195100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50F67D-C935-6444-9440-CBA3E94D17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8923" y="2481724"/>
                <a:ext cx="5296262" cy="3859351"/>
              </a:xfrm>
            </p:spPr>
            <p:txBody>
              <a:bodyPr/>
              <a:lstStyle/>
              <a:p>
                <a:r>
                  <a:rPr lang="en-IL" dirty="0"/>
                  <a:t>In the case to the right</a:t>
                </a:r>
              </a:p>
              <a:p>
                <a:pPr lvl="1"/>
                <a:r>
                  <a:rPr lang="en-IL" dirty="0"/>
                  <a:t>F=0e</a:t>
                </a:r>
                <a:r>
                  <a:rPr lang="en-IL" baseline="-25000" dirty="0"/>
                  <a:t>x</a:t>
                </a:r>
                <a:r>
                  <a:rPr lang="en-IL" dirty="0"/>
                  <a:t>-e</a:t>
                </a:r>
                <a:r>
                  <a:rPr lang="en-IL" baseline="-25000" dirty="0"/>
                  <a:t>y</a:t>
                </a:r>
                <a:r>
                  <a:rPr lang="en-IL" dirty="0"/>
                  <a:t>+0e</a:t>
                </a:r>
                <a:r>
                  <a:rPr lang="en-IL" baseline="-25000" dirty="0"/>
                  <a:t>z</a:t>
                </a:r>
                <a:r>
                  <a:rPr lang="en-IL" dirty="0"/>
                  <a:t>,  r= xe</a:t>
                </a:r>
                <a:r>
                  <a:rPr lang="en-IL" baseline="-25000" dirty="0"/>
                  <a:t>x</a:t>
                </a:r>
                <a:r>
                  <a:rPr lang="en-IL" dirty="0"/>
                  <a:t>+0e</a:t>
                </a:r>
                <a:r>
                  <a:rPr lang="en-IL" baseline="-25000" dirty="0"/>
                  <a:t>y</a:t>
                </a:r>
                <a:r>
                  <a:rPr lang="en-IL" dirty="0"/>
                  <a:t>+0e</a:t>
                </a:r>
                <a:r>
                  <a:rPr lang="en-IL" baseline="-25000" dirty="0"/>
                  <a:t>z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𝐹𝑥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sub>
                    </m:sSub>
                  </m:oMath>
                </a14:m>
                <a:endParaRPr lang="en-IL" dirty="0"/>
              </a:p>
              <a:p>
                <a:r>
                  <a:rPr lang="en-IL" dirty="0"/>
                  <a:t>We take COM in xy plane and calculate the Moment in –z axis</a:t>
                </a:r>
              </a:p>
              <a:p>
                <a:r>
                  <a:rPr lang="en-IL" dirty="0"/>
                  <a:t>We check moment do not pass 1Nm per connecting dot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50F67D-C935-6444-9440-CBA3E94D17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8923" y="2481724"/>
                <a:ext cx="5296262" cy="3859351"/>
              </a:xfrm>
              <a:blipFill>
                <a:blip r:embed="rId2"/>
                <a:stretch>
                  <a:fillRect l="-239" t="-65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 descr="CAD Forum - Analysis of stability - will it upset?">
            <a:extLst>
              <a:ext uri="{FF2B5EF4-FFF2-40B4-BE49-F238E27FC236}">
                <a16:creationId xmlns:a16="http://schemas.microsoft.com/office/drawing/2014/main" id="{DBEE2094-6118-2349-836C-25961D7CDB1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2552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sp>
        <p:nvSpPr>
          <p:cNvPr id="5" name="AutoShape 4" descr="CAD Forum - Analysis of stability - will it upset?">
            <a:extLst>
              <a:ext uri="{FF2B5EF4-FFF2-40B4-BE49-F238E27FC236}">
                <a16:creationId xmlns:a16="http://schemas.microsoft.com/office/drawing/2014/main" id="{8BE2B917-7465-E041-9AC6-BEFE97D6AD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7792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5DBB579-B604-F444-AA00-31C046D253DF}"/>
              </a:ext>
            </a:extLst>
          </p:cNvPr>
          <p:cNvGrpSpPr/>
          <p:nvPr/>
        </p:nvGrpSpPr>
        <p:grpSpPr>
          <a:xfrm>
            <a:off x="7659410" y="2038350"/>
            <a:ext cx="3942317" cy="4546600"/>
            <a:chOff x="3601483" y="1155700"/>
            <a:chExt cx="3942317" cy="4546600"/>
          </a:xfrm>
        </p:grpSpPr>
        <p:pic>
          <p:nvPicPr>
            <p:cNvPr id="1030" name="Picture 6" descr="leaning tower pisa galileo gravity">
              <a:extLst>
                <a:ext uri="{FF2B5EF4-FFF2-40B4-BE49-F238E27FC236}">
                  <a16:creationId xmlns:a16="http://schemas.microsoft.com/office/drawing/2014/main" id="{C7B9E057-C41A-F243-A38F-5619AEE80B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32399">
              <a:off x="4648200" y="1155700"/>
              <a:ext cx="2895600" cy="4546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88BD67A-95CD-3A4D-8001-78F6356BC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01483" y="4932825"/>
              <a:ext cx="3478939" cy="749300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D879D7FB-43B8-F246-B215-175648C659B2}"/>
              </a:ext>
            </a:extLst>
          </p:cNvPr>
          <p:cNvSpPr/>
          <p:nvPr/>
        </p:nvSpPr>
        <p:spPr>
          <a:xfrm>
            <a:off x="10392032" y="3855308"/>
            <a:ext cx="222422" cy="24713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31E2B2-E426-1042-AA0C-0D6ECB936BA8}"/>
              </a:ext>
            </a:extLst>
          </p:cNvPr>
          <p:cNvSpPr/>
          <p:nvPr/>
        </p:nvSpPr>
        <p:spPr>
          <a:xfrm rot="1492621" flipH="1">
            <a:off x="10680582" y="3724893"/>
            <a:ext cx="126030" cy="2164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3E5618C-AB12-D54C-AB82-C6DCB258E39F}"/>
              </a:ext>
            </a:extLst>
          </p:cNvPr>
          <p:cNvSpPr/>
          <p:nvPr/>
        </p:nvSpPr>
        <p:spPr>
          <a:xfrm flipH="1">
            <a:off x="10263962" y="5418769"/>
            <a:ext cx="1124931" cy="12020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E819B9-B31D-834E-8749-CCC08826D893}"/>
              </a:ext>
            </a:extLst>
          </p:cNvPr>
          <p:cNvSpPr/>
          <p:nvPr/>
        </p:nvSpPr>
        <p:spPr>
          <a:xfrm flipH="1">
            <a:off x="7111010" y="5418769"/>
            <a:ext cx="1124931" cy="12020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3DBACB-491D-8844-BB1F-313AD3BE2282}"/>
              </a:ext>
            </a:extLst>
          </p:cNvPr>
          <p:cNvCxnSpPr>
            <a:cxnSpLocks/>
          </p:cNvCxnSpPr>
          <p:nvPr/>
        </p:nvCxnSpPr>
        <p:spPr>
          <a:xfrm>
            <a:off x="10503245" y="3978876"/>
            <a:ext cx="0" cy="2360140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4846D90-24EA-DA46-97C5-DA5BEC978FA2}"/>
              </a:ext>
            </a:extLst>
          </p:cNvPr>
          <p:cNvCxnSpPr/>
          <p:nvPr/>
        </p:nvCxnSpPr>
        <p:spPr>
          <a:xfrm>
            <a:off x="8575589" y="5158946"/>
            <a:ext cx="2813304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68EA39E-406B-9041-85B1-68991AC42D2C}"/>
              </a:ext>
            </a:extLst>
          </p:cNvPr>
          <p:cNvGrpSpPr/>
          <p:nvPr/>
        </p:nvGrpSpPr>
        <p:grpSpPr>
          <a:xfrm>
            <a:off x="6042461" y="2666815"/>
            <a:ext cx="3266302" cy="1018419"/>
            <a:chOff x="5560541" y="2666815"/>
            <a:chExt cx="3266302" cy="1018419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E6CC3BD-32B4-C64B-9D7F-E004D8D3C7A1}"/>
                </a:ext>
              </a:extLst>
            </p:cNvPr>
            <p:cNvSpPr/>
            <p:nvPr/>
          </p:nvSpPr>
          <p:spPr>
            <a:xfrm>
              <a:off x="5674627" y="2819215"/>
              <a:ext cx="2809103" cy="7136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56074C1-889D-0742-A707-593155E8DA2E}"/>
                </a:ext>
              </a:extLst>
            </p:cNvPr>
            <p:cNvSpPr/>
            <p:nvPr/>
          </p:nvSpPr>
          <p:spPr>
            <a:xfrm>
              <a:off x="5560541" y="2666815"/>
              <a:ext cx="3113902" cy="2542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8AF8EE6-18A6-5F4A-958D-29B19D38F03E}"/>
                </a:ext>
              </a:extLst>
            </p:cNvPr>
            <p:cNvSpPr/>
            <p:nvPr/>
          </p:nvSpPr>
          <p:spPr>
            <a:xfrm>
              <a:off x="5712941" y="3439304"/>
              <a:ext cx="3113902" cy="2459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87C96F76-BC5E-5243-8387-E52A77611F9C}"/>
              </a:ext>
            </a:extLst>
          </p:cNvPr>
          <p:cNvSpPr/>
          <p:nvPr/>
        </p:nvSpPr>
        <p:spPr>
          <a:xfrm>
            <a:off x="7449887" y="3070882"/>
            <a:ext cx="222422" cy="24713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BDAE4C0-F6A4-AE4C-8B15-9612AFA2636B}"/>
              </a:ext>
            </a:extLst>
          </p:cNvPr>
          <p:cNvSpPr/>
          <p:nvPr/>
        </p:nvSpPr>
        <p:spPr>
          <a:xfrm>
            <a:off x="6536623" y="3051447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F8039D2-C555-234F-A3A0-1607F357381C}"/>
              </a:ext>
            </a:extLst>
          </p:cNvPr>
          <p:cNvSpPr/>
          <p:nvPr/>
        </p:nvSpPr>
        <p:spPr>
          <a:xfrm>
            <a:off x="6540739" y="3228561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CF9D196-B108-F342-8B6E-2AC6EB2BDA96}"/>
              </a:ext>
            </a:extLst>
          </p:cNvPr>
          <p:cNvSpPr/>
          <p:nvPr/>
        </p:nvSpPr>
        <p:spPr>
          <a:xfrm>
            <a:off x="6367747" y="3043207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7BEF034-D1BC-594E-A13C-45EF39AB3452}"/>
              </a:ext>
            </a:extLst>
          </p:cNvPr>
          <p:cNvSpPr/>
          <p:nvPr/>
        </p:nvSpPr>
        <p:spPr>
          <a:xfrm>
            <a:off x="6367744" y="3228560"/>
            <a:ext cx="45719" cy="51917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3DA15A2-21D0-8F40-857E-A35A55DA6837}"/>
              </a:ext>
            </a:extLst>
          </p:cNvPr>
          <p:cNvCxnSpPr/>
          <p:nvPr/>
        </p:nvCxnSpPr>
        <p:spPr>
          <a:xfrm flipV="1">
            <a:off x="6367744" y="2557849"/>
            <a:ext cx="0" cy="142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34D8238-CCB3-D24D-B6CF-32750764192A}"/>
              </a:ext>
            </a:extLst>
          </p:cNvPr>
          <p:cNvCxnSpPr/>
          <p:nvPr/>
        </p:nvCxnSpPr>
        <p:spPr>
          <a:xfrm>
            <a:off x="6390603" y="3978875"/>
            <a:ext cx="24384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A8155D3-3E10-F948-99FE-6EE955CF6301}"/>
              </a:ext>
            </a:extLst>
          </p:cNvPr>
          <p:cNvSpPr txBox="1"/>
          <p:nvPr/>
        </p:nvSpPr>
        <p:spPr>
          <a:xfrm>
            <a:off x="8789779" y="3792867"/>
            <a:ext cx="53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2C8799-43A5-2140-B675-615D0F4E80BE}"/>
              </a:ext>
            </a:extLst>
          </p:cNvPr>
          <p:cNvSpPr txBox="1"/>
          <p:nvPr/>
        </p:nvSpPr>
        <p:spPr>
          <a:xfrm>
            <a:off x="6194861" y="2227480"/>
            <a:ext cx="53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y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AD4EA03B-FEB4-6C49-A859-7DA87424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 dirty="0"/>
              <a:t>Adjusting strength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998928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094B5A5-3C15-429B-B654-BF45CCA07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F7CB6650-0CD5-440C-806C-AD6D484D9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5B54F5-95D0-406D-8C09-236BC11CF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8ED8709F-C7C0-4C34-A7CB-1CAC887EB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4E586-15F5-E345-A395-6E20D3C77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L" sz="2500">
                <a:solidFill>
                  <a:srgbClr val="FFFFFE"/>
                </a:solidFill>
              </a:rPr>
              <a:t>Optimizing Structure strength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62A8032-6560-4E26-B146-0212F84E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AC16-54EC-894C-AD41-8EBDDDA58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rgbClr val="FFFFFE"/>
                </a:solidFill>
              </a:rPr>
              <a:t>Increase height and break resistance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Infill (Higher infill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Shells (More shells for a stronger part)</a:t>
            </a:r>
          </a:p>
          <a:p>
            <a:pPr lvl="1"/>
            <a:r>
              <a:rPr lang="en-US" dirty="0">
                <a:solidFill>
                  <a:srgbClr val="FFFFFE"/>
                </a:solidFill>
              </a:rPr>
              <a:t>Print orientation, size or design</a:t>
            </a:r>
          </a:p>
          <a:p>
            <a:r>
              <a:rPr lang="en-US" dirty="0">
                <a:solidFill>
                  <a:srgbClr val="FFFFFE"/>
                </a:solidFill>
              </a:rPr>
              <a:t>Increase diameter of bolts till meeting flexural strength</a:t>
            </a:r>
            <a:endParaRPr lang="en-IL" dirty="0">
              <a:solidFill>
                <a:srgbClr val="FFFFFE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190F5A-9004-2647-A556-DBC67AE0C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607" y="1290371"/>
            <a:ext cx="3113903" cy="15725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EB9CCBE-A579-1E47-A402-205B24E75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2236" y="1267016"/>
            <a:ext cx="3113904" cy="161922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25B187-90C9-EF45-A2F7-A936764E4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607" y="2964838"/>
            <a:ext cx="3113903" cy="15725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AA236C-0B4E-144A-848D-8F410E8431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1635" y="2941482"/>
            <a:ext cx="3113904" cy="16192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80FCC01-94CA-EA48-8417-044C048946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5271" y="4664372"/>
            <a:ext cx="4773930" cy="176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653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6032C-0603-421D-8F3A-C8D5B1740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786007"/>
            <a:ext cx="8761413" cy="706964"/>
          </a:xfrm>
        </p:spPr>
        <p:txBody>
          <a:bodyPr/>
          <a:lstStyle/>
          <a:p>
            <a:pPr algn="ctr"/>
            <a:r>
              <a:rPr lang="en-US" dirty="0"/>
              <a:t>Results</a:t>
            </a:r>
            <a:endParaRPr lang="he-IL" dirty="0"/>
          </a:p>
        </p:txBody>
      </p:sp>
      <p:pic>
        <p:nvPicPr>
          <p:cNvPr id="5" name="Content Placeholder 4" descr="A picture containing table, sitting, plant, decorated&#10;&#10;Description automatically generated">
            <a:extLst>
              <a:ext uri="{FF2B5EF4-FFF2-40B4-BE49-F238E27FC236}">
                <a16:creationId xmlns:a16="http://schemas.microsoft.com/office/drawing/2014/main" id="{8745F79B-2F4B-4786-85B8-7FFFE3274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259" y="2556472"/>
            <a:ext cx="4692931" cy="2639774"/>
          </a:xfrm>
        </p:spPr>
      </p:pic>
      <p:pic>
        <p:nvPicPr>
          <p:cNvPr id="7" name="Picture 6" descr="A picture containing butter&#10;&#10;Description automatically generated">
            <a:extLst>
              <a:ext uri="{FF2B5EF4-FFF2-40B4-BE49-F238E27FC236}">
                <a16:creationId xmlns:a16="http://schemas.microsoft.com/office/drawing/2014/main" id="{A6A8B195-F7EF-4782-B712-4A709ADE4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621" y="2556472"/>
            <a:ext cx="4692931" cy="26397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0EFDC3-062F-4B59-B07C-7C90EAC4B99B}"/>
              </a:ext>
            </a:extLst>
          </p:cNvPr>
          <p:cNvSpPr txBox="1"/>
          <p:nvPr/>
        </p:nvSpPr>
        <p:spPr>
          <a:xfrm>
            <a:off x="1246018" y="2083126"/>
            <a:ext cx="359941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err="1"/>
              <a:t>Budha</a:t>
            </a:r>
            <a:endParaRPr lang="he-IL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87DB18-A481-4155-B788-5BCEC320B910}"/>
              </a:ext>
            </a:extLst>
          </p:cNvPr>
          <p:cNvSpPr txBox="1"/>
          <p:nvPr/>
        </p:nvSpPr>
        <p:spPr>
          <a:xfrm>
            <a:off x="7413071" y="2099751"/>
            <a:ext cx="3599411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/>
              <a:t>Bunny</a:t>
            </a:r>
            <a:endParaRPr lang="he-IL" sz="2800" dirty="0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1521838-2B23-4403-A5CD-064D08A7CC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364885"/>
              </p:ext>
            </p:extLst>
          </p:nvPr>
        </p:nvGraphicFramePr>
        <p:xfrm>
          <a:off x="1734460" y="5228804"/>
          <a:ext cx="8425540" cy="160742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685108">
                  <a:extLst>
                    <a:ext uri="{9D8B030D-6E8A-4147-A177-3AD203B41FA5}">
                      <a16:colId xmlns:a16="http://schemas.microsoft.com/office/drawing/2014/main" val="228802139"/>
                    </a:ext>
                  </a:extLst>
                </a:gridCol>
                <a:gridCol w="1685108">
                  <a:extLst>
                    <a:ext uri="{9D8B030D-6E8A-4147-A177-3AD203B41FA5}">
                      <a16:colId xmlns:a16="http://schemas.microsoft.com/office/drawing/2014/main" val="70499631"/>
                    </a:ext>
                  </a:extLst>
                </a:gridCol>
                <a:gridCol w="1685108">
                  <a:extLst>
                    <a:ext uri="{9D8B030D-6E8A-4147-A177-3AD203B41FA5}">
                      <a16:colId xmlns:a16="http://schemas.microsoft.com/office/drawing/2014/main" val="3737645381"/>
                    </a:ext>
                  </a:extLst>
                </a:gridCol>
                <a:gridCol w="1685108">
                  <a:extLst>
                    <a:ext uri="{9D8B030D-6E8A-4147-A177-3AD203B41FA5}">
                      <a16:colId xmlns:a16="http://schemas.microsoft.com/office/drawing/2014/main" val="183069458"/>
                    </a:ext>
                  </a:extLst>
                </a:gridCol>
                <a:gridCol w="1685108">
                  <a:extLst>
                    <a:ext uri="{9D8B030D-6E8A-4147-A177-3AD203B41FA5}">
                      <a16:colId xmlns:a16="http://schemas.microsoft.com/office/drawing/2014/main" val="1654104099"/>
                    </a:ext>
                  </a:extLst>
                </a:gridCol>
              </a:tblGrid>
              <a:tr h="74461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Print time (hours)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Algo runtime (mins)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No. pieces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Bounding Box (cm)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355788"/>
                  </a:ext>
                </a:extLst>
              </a:tr>
              <a:tr h="431404"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~11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~3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12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10X5X12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 err="1"/>
                        <a:t>Budha</a:t>
                      </a:r>
                      <a:endParaRPr lang="he-IL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114661"/>
                  </a:ext>
                </a:extLst>
              </a:tr>
              <a:tr h="431404"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~17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~7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23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10X6X13</a:t>
                      </a:r>
                      <a:endParaRPr lang="he-IL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b="1" dirty="0"/>
                        <a:t>Bunny</a:t>
                      </a:r>
                      <a:endParaRPr lang="he-IL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94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6345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4DE62C-1444-4E9B-BC48-CA6880EFE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532B7868-881B-4B4F-96E9-6E714768B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56AC0C9-AEF1-443B-A64F-B05A01B68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4628932" y="402165"/>
            <a:ext cx="7139732" cy="6053670"/>
          </a:xfrm>
          <a:custGeom>
            <a:avLst/>
            <a:gdLst>
              <a:gd name="connsiteX0" fmla="*/ 1097 w 7139732"/>
              <a:gd name="connsiteY0" fmla="*/ 0 h 6053670"/>
              <a:gd name="connsiteX1" fmla="*/ 1084479 w 7139732"/>
              <a:gd name="connsiteY1" fmla="*/ 0 h 6053670"/>
              <a:gd name="connsiteX2" fmla="*/ 1254558 w 7139732"/>
              <a:gd name="connsiteY2" fmla="*/ 0 h 6053670"/>
              <a:gd name="connsiteX3" fmla="*/ 7139732 w 7139732"/>
              <a:gd name="connsiteY3" fmla="*/ 0 h 6053670"/>
              <a:gd name="connsiteX4" fmla="*/ 7139732 w 7139732"/>
              <a:gd name="connsiteY4" fmla="*/ 6053670 h 6053670"/>
              <a:gd name="connsiteX5" fmla="*/ 1249854 w 7139732"/>
              <a:gd name="connsiteY5" fmla="*/ 6053670 h 6053670"/>
              <a:gd name="connsiteX6" fmla="*/ 1084479 w 7139732"/>
              <a:gd name="connsiteY6" fmla="*/ 6053670 h 6053670"/>
              <a:gd name="connsiteX7" fmla="*/ 0 w 7139732"/>
              <a:gd name="connsiteY7" fmla="*/ 6053670 h 6053670"/>
              <a:gd name="connsiteX8" fmla="*/ 5488 w 7139732"/>
              <a:gd name="connsiteY8" fmla="*/ 6017954 h 6053670"/>
              <a:gd name="connsiteX9" fmla="*/ 21641 w 7139732"/>
              <a:gd name="connsiteY9" fmla="*/ 5913225 h 6053670"/>
              <a:gd name="connsiteX10" fmla="*/ 32932 w 7139732"/>
              <a:gd name="connsiteY10" fmla="*/ 5836949 h 6053670"/>
              <a:gd name="connsiteX11" fmla="*/ 44850 w 7139732"/>
              <a:gd name="connsiteY11" fmla="*/ 5746144 h 6053670"/>
              <a:gd name="connsiteX12" fmla="*/ 59121 w 7139732"/>
              <a:gd name="connsiteY12" fmla="*/ 5638388 h 6053670"/>
              <a:gd name="connsiteX13" fmla="*/ 74175 w 7139732"/>
              <a:gd name="connsiteY13" fmla="*/ 5519131 h 6053670"/>
              <a:gd name="connsiteX14" fmla="*/ 90014 w 7139732"/>
              <a:gd name="connsiteY14" fmla="*/ 5384740 h 6053670"/>
              <a:gd name="connsiteX15" fmla="*/ 106794 w 7139732"/>
              <a:gd name="connsiteY15" fmla="*/ 5238241 h 6053670"/>
              <a:gd name="connsiteX16" fmla="*/ 123574 w 7139732"/>
              <a:gd name="connsiteY16" fmla="*/ 5079029 h 6053670"/>
              <a:gd name="connsiteX17" fmla="*/ 140667 w 7139732"/>
              <a:gd name="connsiteY17" fmla="*/ 4909527 h 6053670"/>
              <a:gd name="connsiteX18" fmla="*/ 156506 w 7139732"/>
              <a:gd name="connsiteY18" fmla="*/ 4726706 h 6053670"/>
              <a:gd name="connsiteX19" fmla="*/ 171717 w 7139732"/>
              <a:gd name="connsiteY19" fmla="*/ 4535410 h 6053670"/>
              <a:gd name="connsiteX20" fmla="*/ 185518 w 7139732"/>
              <a:gd name="connsiteY20" fmla="*/ 4333217 h 6053670"/>
              <a:gd name="connsiteX21" fmla="*/ 198690 w 7139732"/>
              <a:gd name="connsiteY21" fmla="*/ 4122549 h 6053670"/>
              <a:gd name="connsiteX22" fmla="*/ 211079 w 7139732"/>
              <a:gd name="connsiteY22" fmla="*/ 3902801 h 6053670"/>
              <a:gd name="connsiteX23" fmla="*/ 215470 w 7139732"/>
              <a:gd name="connsiteY23" fmla="*/ 3790203 h 6053670"/>
              <a:gd name="connsiteX24" fmla="*/ 220332 w 7139732"/>
              <a:gd name="connsiteY24" fmla="*/ 3675183 h 6053670"/>
              <a:gd name="connsiteX25" fmla="*/ 224879 w 7139732"/>
              <a:gd name="connsiteY25" fmla="*/ 3558347 h 6053670"/>
              <a:gd name="connsiteX26" fmla="*/ 227859 w 7139732"/>
              <a:gd name="connsiteY26" fmla="*/ 3440906 h 6053670"/>
              <a:gd name="connsiteX27" fmla="*/ 230525 w 7139732"/>
              <a:gd name="connsiteY27" fmla="*/ 3321043 h 6053670"/>
              <a:gd name="connsiteX28" fmla="*/ 233348 w 7139732"/>
              <a:gd name="connsiteY28" fmla="*/ 3199970 h 6053670"/>
              <a:gd name="connsiteX29" fmla="*/ 235229 w 7139732"/>
              <a:gd name="connsiteY29" fmla="*/ 3076475 h 6053670"/>
              <a:gd name="connsiteX30" fmla="*/ 235229 w 7139732"/>
              <a:gd name="connsiteY30" fmla="*/ 2951770 h 6053670"/>
              <a:gd name="connsiteX31" fmla="*/ 236170 w 7139732"/>
              <a:gd name="connsiteY31" fmla="*/ 2825853 h 6053670"/>
              <a:gd name="connsiteX32" fmla="*/ 235229 w 7139732"/>
              <a:gd name="connsiteY32" fmla="*/ 2698726 h 6053670"/>
              <a:gd name="connsiteX33" fmla="*/ 233348 w 7139732"/>
              <a:gd name="connsiteY33" fmla="*/ 2569783 h 6053670"/>
              <a:gd name="connsiteX34" fmla="*/ 231623 w 7139732"/>
              <a:gd name="connsiteY34" fmla="*/ 2440840 h 6053670"/>
              <a:gd name="connsiteX35" fmla="*/ 227859 w 7139732"/>
              <a:gd name="connsiteY35" fmla="*/ 2310081 h 6053670"/>
              <a:gd name="connsiteX36" fmla="*/ 223938 w 7139732"/>
              <a:gd name="connsiteY36" fmla="*/ 2178111 h 6053670"/>
              <a:gd name="connsiteX37" fmla="*/ 219391 w 7139732"/>
              <a:gd name="connsiteY37" fmla="*/ 2046141 h 6053670"/>
              <a:gd name="connsiteX38" fmla="*/ 212961 w 7139732"/>
              <a:gd name="connsiteY38" fmla="*/ 1912960 h 6053670"/>
              <a:gd name="connsiteX39" fmla="*/ 205277 w 7139732"/>
              <a:gd name="connsiteY39" fmla="*/ 1778568 h 6053670"/>
              <a:gd name="connsiteX40" fmla="*/ 197906 w 7139732"/>
              <a:gd name="connsiteY40" fmla="*/ 1643572 h 6053670"/>
              <a:gd name="connsiteX41" fmla="*/ 188497 w 7139732"/>
              <a:gd name="connsiteY41" fmla="*/ 1508575 h 6053670"/>
              <a:gd name="connsiteX42" fmla="*/ 177206 w 7139732"/>
              <a:gd name="connsiteY42" fmla="*/ 1371762 h 6053670"/>
              <a:gd name="connsiteX43" fmla="*/ 165915 w 7139732"/>
              <a:gd name="connsiteY43" fmla="*/ 1236765 h 6053670"/>
              <a:gd name="connsiteX44" fmla="*/ 152899 w 7139732"/>
              <a:gd name="connsiteY44" fmla="*/ 1099347 h 6053670"/>
              <a:gd name="connsiteX45" fmla="*/ 138628 w 7139732"/>
              <a:gd name="connsiteY45" fmla="*/ 961323 h 6053670"/>
              <a:gd name="connsiteX46" fmla="*/ 123574 w 7139732"/>
              <a:gd name="connsiteY46" fmla="*/ 825115 h 6053670"/>
              <a:gd name="connsiteX47" fmla="*/ 106010 w 7139732"/>
              <a:gd name="connsiteY47" fmla="*/ 687092 h 6053670"/>
              <a:gd name="connsiteX48" fmla="*/ 87192 w 7139732"/>
              <a:gd name="connsiteY48" fmla="*/ 549673 h 6053670"/>
              <a:gd name="connsiteX49" fmla="*/ 68530 w 7139732"/>
              <a:gd name="connsiteY49" fmla="*/ 411650 h 6053670"/>
              <a:gd name="connsiteX50" fmla="*/ 46732 w 7139732"/>
              <a:gd name="connsiteY50" fmla="*/ 274232 h 6053670"/>
              <a:gd name="connsiteX51" fmla="*/ 24464 w 7139732"/>
              <a:gd name="connsiteY51" fmla="*/ 137419 h 6053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139732" h="6053670">
                <a:moveTo>
                  <a:pt x="1097" y="0"/>
                </a:moveTo>
                <a:lnTo>
                  <a:pt x="1084479" y="0"/>
                </a:lnTo>
                <a:lnTo>
                  <a:pt x="1254558" y="0"/>
                </a:lnTo>
                <a:lnTo>
                  <a:pt x="7139732" y="0"/>
                </a:lnTo>
                <a:lnTo>
                  <a:pt x="7139732" y="6053670"/>
                </a:lnTo>
                <a:lnTo>
                  <a:pt x="1249854" y="6053670"/>
                </a:lnTo>
                <a:lnTo>
                  <a:pt x="1084479" y="6053670"/>
                </a:lnTo>
                <a:lnTo>
                  <a:pt x="0" y="6053670"/>
                </a:lnTo>
                <a:lnTo>
                  <a:pt x="5488" y="6017954"/>
                </a:lnTo>
                <a:lnTo>
                  <a:pt x="21641" y="5913225"/>
                </a:lnTo>
                <a:lnTo>
                  <a:pt x="32932" y="5836949"/>
                </a:lnTo>
                <a:lnTo>
                  <a:pt x="44850" y="5746144"/>
                </a:lnTo>
                <a:lnTo>
                  <a:pt x="59121" y="5638388"/>
                </a:lnTo>
                <a:lnTo>
                  <a:pt x="74175" y="5519131"/>
                </a:lnTo>
                <a:lnTo>
                  <a:pt x="90014" y="5384740"/>
                </a:lnTo>
                <a:lnTo>
                  <a:pt x="106794" y="5238241"/>
                </a:lnTo>
                <a:lnTo>
                  <a:pt x="123574" y="5079029"/>
                </a:lnTo>
                <a:lnTo>
                  <a:pt x="140667" y="4909527"/>
                </a:lnTo>
                <a:lnTo>
                  <a:pt x="156506" y="4726706"/>
                </a:lnTo>
                <a:lnTo>
                  <a:pt x="171717" y="4535410"/>
                </a:lnTo>
                <a:lnTo>
                  <a:pt x="185518" y="4333217"/>
                </a:lnTo>
                <a:lnTo>
                  <a:pt x="198690" y="4122549"/>
                </a:lnTo>
                <a:lnTo>
                  <a:pt x="211079" y="3902801"/>
                </a:lnTo>
                <a:lnTo>
                  <a:pt x="215470" y="3790203"/>
                </a:lnTo>
                <a:lnTo>
                  <a:pt x="220332" y="3675183"/>
                </a:lnTo>
                <a:lnTo>
                  <a:pt x="224879" y="3558347"/>
                </a:lnTo>
                <a:lnTo>
                  <a:pt x="227859" y="3440906"/>
                </a:lnTo>
                <a:lnTo>
                  <a:pt x="230525" y="3321043"/>
                </a:lnTo>
                <a:lnTo>
                  <a:pt x="233348" y="3199970"/>
                </a:lnTo>
                <a:lnTo>
                  <a:pt x="235229" y="3076475"/>
                </a:lnTo>
                <a:lnTo>
                  <a:pt x="235229" y="2951770"/>
                </a:lnTo>
                <a:lnTo>
                  <a:pt x="236170" y="2825853"/>
                </a:lnTo>
                <a:lnTo>
                  <a:pt x="235229" y="2698726"/>
                </a:lnTo>
                <a:lnTo>
                  <a:pt x="233348" y="2569783"/>
                </a:lnTo>
                <a:lnTo>
                  <a:pt x="231623" y="2440840"/>
                </a:lnTo>
                <a:lnTo>
                  <a:pt x="227859" y="2310081"/>
                </a:lnTo>
                <a:lnTo>
                  <a:pt x="223938" y="2178111"/>
                </a:lnTo>
                <a:lnTo>
                  <a:pt x="219391" y="2046141"/>
                </a:lnTo>
                <a:lnTo>
                  <a:pt x="212961" y="1912960"/>
                </a:lnTo>
                <a:lnTo>
                  <a:pt x="205277" y="1778568"/>
                </a:lnTo>
                <a:lnTo>
                  <a:pt x="197906" y="1643572"/>
                </a:lnTo>
                <a:lnTo>
                  <a:pt x="188497" y="1508575"/>
                </a:lnTo>
                <a:lnTo>
                  <a:pt x="177206" y="1371762"/>
                </a:lnTo>
                <a:lnTo>
                  <a:pt x="165915" y="1236765"/>
                </a:lnTo>
                <a:lnTo>
                  <a:pt x="152899" y="1099347"/>
                </a:lnTo>
                <a:lnTo>
                  <a:pt x="138628" y="961323"/>
                </a:lnTo>
                <a:lnTo>
                  <a:pt x="123574" y="825115"/>
                </a:lnTo>
                <a:lnTo>
                  <a:pt x="106010" y="687092"/>
                </a:lnTo>
                <a:lnTo>
                  <a:pt x="87192" y="549673"/>
                </a:lnTo>
                <a:lnTo>
                  <a:pt x="68530" y="411650"/>
                </a:lnTo>
                <a:lnTo>
                  <a:pt x="46732" y="274232"/>
                </a:lnTo>
                <a:lnTo>
                  <a:pt x="24464" y="1374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C625AAF6-BC58-4225-A7B9-294C3062D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1EEF76-7F44-4AE7-B9FC-9BF2903A4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Challenges</a:t>
            </a:r>
            <a:endParaRPr lang="he-IL">
              <a:solidFill>
                <a:srgbClr val="FFFFFF"/>
              </a:solidFill>
            </a:endParaRP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8E310684-EA05-4386-A17E-A8700556F9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5157"/>
          <a:stretch/>
        </p:blipFill>
        <p:spPr>
          <a:xfrm>
            <a:off x="5194608" y="803750"/>
            <a:ext cx="3113903" cy="5250498"/>
          </a:xfrm>
          <a:prstGeom prst="rect">
            <a:avLst/>
          </a:prstGeom>
        </p:spPr>
      </p:pic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86333181-85FB-4224-A48D-481E42092C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64" r="7426" b="-2"/>
          <a:stretch/>
        </p:blipFill>
        <p:spPr>
          <a:xfrm>
            <a:off x="8472236" y="803752"/>
            <a:ext cx="3113904" cy="254228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704688B-CB80-4241-9F1D-D462116CB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ED7F4-7805-46D5-9637-3380AF149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Trimesh</a:t>
            </a:r>
            <a:r>
              <a:rPr lang="en-US" dirty="0">
                <a:solidFill>
                  <a:srgbClr val="FFFFFF"/>
                </a:solidFill>
              </a:rPr>
              <a:t> and Blender are unstable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Transition to </a:t>
            </a:r>
            <a:r>
              <a:rPr lang="en-US" dirty="0" err="1">
                <a:solidFill>
                  <a:srgbClr val="FFFFFF"/>
                </a:solidFill>
              </a:rPr>
              <a:t>OpenScad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Printing 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Alignment and Calibration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Quality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Duration 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“Debugging” is costly</a:t>
            </a:r>
          </a:p>
        </p:txBody>
      </p:sp>
      <p:pic>
        <p:nvPicPr>
          <p:cNvPr id="7" name="Picture 6" descr="A picture containing indoor, person&#10;&#10;Description automatically generated">
            <a:extLst>
              <a:ext uri="{FF2B5EF4-FFF2-40B4-BE49-F238E27FC236}">
                <a16:creationId xmlns:a16="http://schemas.microsoft.com/office/drawing/2014/main" id="{8B07ED26-C0C4-4AEB-A8A6-D3F15F59EC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34" r="11068" b="-1"/>
          <a:stretch/>
        </p:blipFill>
        <p:spPr>
          <a:xfrm>
            <a:off x="8472235" y="3511960"/>
            <a:ext cx="3113904" cy="254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730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3A1E39-908C-4806-9E2D-C37A50019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3" y="1113062"/>
            <a:ext cx="3382297" cy="32819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Thank You</a:t>
            </a:r>
            <a:endParaRPr lang="he-IL" dirty="0">
              <a:solidFill>
                <a:srgbClr val="EBEBEB"/>
              </a:solidFill>
            </a:endParaRPr>
          </a:p>
        </p:txBody>
      </p:sp>
      <p:pic>
        <p:nvPicPr>
          <p:cNvPr id="20" name="Graphic 19" descr="Smiling Face with No Fill">
            <a:extLst>
              <a:ext uri="{FF2B5EF4-FFF2-40B4-BE49-F238E27FC236}">
                <a16:creationId xmlns:a16="http://schemas.microsoft.com/office/drawing/2014/main" id="{817DD567-2E04-4E95-A8EA-EFC26532A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0837" y="1113063"/>
            <a:ext cx="4628758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7023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Outline and Motivation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1026" name="Picture 2" descr="A bunny as sweet as his basket of colorful eggs - The Brothers Brick | The  Brothers Brick">
            <a:extLst>
              <a:ext uri="{FF2B5EF4-FFF2-40B4-BE49-F238E27FC236}">
                <a16:creationId xmlns:a16="http://schemas.microsoft.com/office/drawing/2014/main" id="{335C3A49-08F1-9F42-BA4F-651FFBFA55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1" r="2" b="10351"/>
          <a:stretch/>
        </p:blipFill>
        <p:spPr bwMode="auto"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726058"/>
            <a:ext cx="6072776" cy="4504417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Motivation</a:t>
            </a:r>
          </a:p>
          <a:p>
            <a:pPr lvl="1"/>
            <a:r>
              <a:rPr lang="en-IL" sz="2200" dirty="0">
                <a:solidFill>
                  <a:srgbClr val="FFFFFF"/>
                </a:solidFill>
              </a:rPr>
              <a:t>gain experience with 3D algorithms coding and hands on 3D printing</a:t>
            </a:r>
          </a:p>
          <a:p>
            <a:r>
              <a:rPr lang="en-US" sz="2400" dirty="0">
                <a:solidFill>
                  <a:srgbClr val="FFFFFF"/>
                </a:solidFill>
              </a:rPr>
              <a:t>Outline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Input: 3D body for print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Output: Set of 3D </a:t>
            </a:r>
            <a:r>
              <a:rPr lang="en-US" sz="2000" dirty="0">
                <a:solidFill>
                  <a:srgbClr val="FFFFFF"/>
                </a:solidFill>
              </a:rPr>
              <a:t>printable puzzle pieces</a:t>
            </a:r>
            <a:r>
              <a:rPr lang="en-IL" sz="2000" dirty="0">
                <a:solidFill>
                  <a:srgbClr val="FFFFFF"/>
                </a:solidFill>
              </a:rPr>
              <a:t>: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Built into original shape</a:t>
            </a:r>
          </a:p>
          <a:p>
            <a:pPr lvl="2"/>
            <a:r>
              <a:rPr lang="en-IL" sz="1800" dirty="0">
                <a:solidFill>
                  <a:srgbClr val="FFFFFF"/>
                </a:solidFill>
              </a:rPr>
              <a:t>Maintain stability and strength</a:t>
            </a:r>
          </a:p>
          <a:p>
            <a:pPr lvl="1"/>
            <a:r>
              <a:rPr lang="en-IL" sz="2000" dirty="0">
                <a:solidFill>
                  <a:srgbClr val="FFFFFF"/>
                </a:solidFill>
              </a:rPr>
              <a:t>Efficient run time and easy printing</a:t>
            </a:r>
          </a:p>
        </p:txBody>
      </p:sp>
    </p:spTree>
    <p:extLst>
      <p:ext uri="{BB962C8B-B14F-4D97-AF65-F5344CB8AC3E}">
        <p14:creationId xmlns:p14="http://schemas.microsoft.com/office/powerpoint/2010/main" val="2400550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0EF155-075A-B446-B245-83858BDBF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L" sz="3300">
                <a:solidFill>
                  <a:schemeClr val="tx1"/>
                </a:solidFill>
              </a:rPr>
              <a:t>Previous work in the field</a:t>
            </a:r>
          </a:p>
        </p:txBody>
      </p:sp>
      <p:pic>
        <p:nvPicPr>
          <p:cNvPr id="5" name="Picture 4" descr="A picture containing LEGO, toy, colorful&#10;&#10;Description automatically generated">
            <a:extLst>
              <a:ext uri="{FF2B5EF4-FFF2-40B4-BE49-F238E27FC236}">
                <a16:creationId xmlns:a16="http://schemas.microsoft.com/office/drawing/2014/main" id="{61302F10-FA0F-4A0F-BEFB-D86823216B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83" r="4520" b="2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2048A-59A8-2F49-97F4-D276DE56A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Automated approaches for optimizing LEGO constructions (Primarily 2D)</a:t>
            </a:r>
          </a:p>
          <a:p>
            <a:r>
              <a:rPr lang="en-US">
                <a:solidFill>
                  <a:schemeClr val="tx1"/>
                </a:solidFill>
              </a:rPr>
              <a:t>Bricker -  a blender extension converts any 3D Mesh into a photo-real 3D brick model </a:t>
            </a:r>
          </a:p>
          <a:p>
            <a:r>
              <a:rPr lang="en-US">
                <a:solidFill>
                  <a:schemeClr val="tx1"/>
                </a:solidFill>
              </a:rPr>
              <a:t>Chopper: Partitioning Models into 3D-Printable Parts</a:t>
            </a:r>
            <a:endParaRPr lang="en-IL">
              <a:solidFill>
                <a:schemeClr val="tx1"/>
              </a:solidFill>
            </a:endParaRP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098823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9080-C9B9-5C46-BC38-B2FBD6F91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C9684-5F60-0747-A956-98F6F3651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L" sz="2400" dirty="0"/>
              <a:t>Most of previous work is limited per our design target as most either</a:t>
            </a:r>
          </a:p>
          <a:p>
            <a:pPr lvl="1"/>
            <a:r>
              <a:rPr lang="en-IL" sz="2000" dirty="0"/>
              <a:t>Use Lego existing of shelf parts to build an approximate design target</a:t>
            </a:r>
          </a:p>
          <a:p>
            <a:pPr lvl="1"/>
            <a:r>
              <a:rPr lang="en-IL" sz="2000" dirty="0"/>
              <a:t>Minimal partitioning to fit printer size</a:t>
            </a:r>
          </a:p>
          <a:p>
            <a:r>
              <a:rPr lang="en-IL" sz="2400" dirty="0"/>
              <a:t>As such we have developed all code and algorithms from scratch</a:t>
            </a:r>
          </a:p>
        </p:txBody>
      </p:sp>
    </p:spTree>
    <p:extLst>
      <p:ext uri="{BB962C8B-B14F-4D97-AF65-F5344CB8AC3E}">
        <p14:creationId xmlns:p14="http://schemas.microsoft.com/office/powerpoint/2010/main" val="3916443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85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02" name="Freeform: Shape 89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03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20C90-43E6-2249-AC02-ABA780BC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Framework</a:t>
            </a:r>
            <a:endParaRPr lang="en-IL">
              <a:solidFill>
                <a:srgbClr val="EBEBEB"/>
              </a:solidFill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2D83657-C99C-4AC2-8556-78C8B5ED32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16" b="12680"/>
          <a:stretch/>
        </p:blipFill>
        <p:spPr>
          <a:xfrm>
            <a:off x="6812701" y="368294"/>
            <a:ext cx="4828707" cy="3766585"/>
          </a:xfrm>
          <a:prstGeom prst="rect">
            <a:avLst/>
          </a:prstGeom>
        </p:spPr>
      </p:pic>
      <p:sp>
        <p:nvSpPr>
          <p:cNvPr id="104" name="Rectangle 93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5905-6B1F-B24B-8653-22987DC13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971" y="1802778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3D representation and manipulation</a:t>
            </a:r>
          </a:p>
          <a:p>
            <a:pPr lvl="1"/>
            <a:r>
              <a:rPr lang="en-US" sz="2400" dirty="0" err="1">
                <a:solidFill>
                  <a:srgbClr val="FFFFFF"/>
                </a:solidFill>
              </a:rPr>
              <a:t>Trimesh</a:t>
            </a:r>
            <a:endParaRPr lang="en-US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Blender and </a:t>
            </a:r>
            <a:r>
              <a:rPr lang="en-US" sz="2400" dirty="0" err="1">
                <a:solidFill>
                  <a:srgbClr val="FFFFFF"/>
                </a:solidFill>
              </a:rPr>
              <a:t>OpenScad</a:t>
            </a:r>
            <a:r>
              <a:rPr lang="en-US" sz="2400" dirty="0">
                <a:solidFill>
                  <a:srgbClr val="FFFFFF"/>
                </a:solidFill>
              </a:rPr>
              <a:t> (for Boolean operations)</a:t>
            </a:r>
            <a:endParaRPr lang="en-IL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Printing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MakerBot Replicator</a:t>
            </a:r>
            <a:endParaRPr lang="en-IL" sz="2400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C7D38-99FC-416A-83C7-3FBBA87C9C14}"/>
              </a:ext>
            </a:extLst>
          </p:cNvPr>
          <p:cNvSpPr txBox="1"/>
          <p:nvPr/>
        </p:nvSpPr>
        <p:spPr>
          <a:xfrm>
            <a:off x="7215255" y="4105081"/>
            <a:ext cx="4828707" cy="253268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Technology                      Price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FDM                                   ~2000$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Build volume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29.5 X 19.5 X 16.5 CM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Layer Resolution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100 micron</a:t>
            </a:r>
          </a:p>
        </p:txBody>
      </p:sp>
    </p:spTree>
    <p:extLst>
      <p:ext uri="{BB962C8B-B14F-4D97-AF65-F5344CB8AC3E}">
        <p14:creationId xmlns:p14="http://schemas.microsoft.com/office/powerpoint/2010/main" val="1075777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918" y="256432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Slicing along Z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D0C0BB-9C9A-D045-BA2D-A6FE45FCFD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16" r="23716"/>
          <a:stretch/>
        </p:blipFill>
        <p:spPr>
          <a:xfrm>
            <a:off x="6754378" y="480059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576" y="2376301"/>
            <a:ext cx="6072776" cy="1690185"/>
          </a:xfrm>
        </p:spPr>
        <p:txBody>
          <a:bodyPr anchor="ctr">
            <a:no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We find a slicing that fulfills the following constraints:</a:t>
            </a:r>
            <a:r>
              <a:rPr lang="en-IL" sz="2400" dirty="0">
                <a:solidFill>
                  <a:srgbClr val="FFFFFF"/>
                </a:solidFill>
              </a:rPr>
              <a:t> 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IL" sz="2400" dirty="0">
                <a:solidFill>
                  <a:srgbClr val="FFFFFF"/>
                </a:solidFill>
              </a:rPr>
              <a:t> </a:t>
            </a:r>
            <a:endParaRPr lang="en-US" sz="2400" dirty="0">
              <a:solidFill>
                <a:srgbClr val="FFFFFF"/>
              </a:solidFill>
            </a:endParaRP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Slice height in some range</a:t>
            </a:r>
          </a:p>
          <a:p>
            <a:pPr lvl="1"/>
            <a:r>
              <a:rPr lang="en-IL" sz="2200" dirty="0">
                <a:solidFill>
                  <a:srgbClr val="FFFFFF"/>
                </a:solidFill>
              </a:rPr>
              <a:t>cross section above minimal area</a:t>
            </a:r>
            <a:r>
              <a:rPr lang="en-US" sz="2200" dirty="0">
                <a:solidFill>
                  <a:srgbClr val="FFFFFF"/>
                </a:solidFill>
              </a:rPr>
              <a:t> (not too small)</a:t>
            </a:r>
            <a:endParaRPr lang="en-IL" sz="2200" dirty="0">
              <a:solidFill>
                <a:srgbClr val="FFFFFF"/>
              </a:solidFill>
            </a:endParaRPr>
          </a:p>
          <a:p>
            <a:pPr lvl="1"/>
            <a:r>
              <a:rPr lang="en-IL" sz="2200" dirty="0">
                <a:solidFill>
                  <a:srgbClr val="FFFFFF"/>
                </a:solidFill>
              </a:rPr>
              <a:t>continuity in xy plane</a:t>
            </a:r>
            <a:r>
              <a:rPr lang="en-US" sz="2200" dirty="0">
                <a:solidFill>
                  <a:srgbClr val="FFFFFF"/>
                </a:solidFill>
              </a:rPr>
              <a:t> (slicing doesn’t separate model to parts)</a:t>
            </a:r>
            <a:endParaRPr lang="en-IL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520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918" y="256432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bolts and voids (</a:t>
            </a:r>
            <a:r>
              <a:rPr lang="he-IL" dirty="0">
                <a:solidFill>
                  <a:srgbClr val="FFFFFF"/>
                </a:solidFill>
              </a:rPr>
              <a:t>בליטות וחורים</a:t>
            </a:r>
            <a:r>
              <a:rPr lang="en-US" dirty="0">
                <a:solidFill>
                  <a:srgbClr val="FFFFFF"/>
                </a:solidFill>
              </a:rPr>
              <a:t>)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60" y="2667000"/>
            <a:ext cx="6072776" cy="1235530"/>
          </a:xfrm>
        </p:spPr>
        <p:txBody>
          <a:bodyPr anchor="ctr">
            <a:no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We create a grid of bolts and voids within the model bounding box.</a:t>
            </a:r>
          </a:p>
          <a:p>
            <a:r>
              <a:rPr lang="en-US" sz="2400" dirty="0">
                <a:solidFill>
                  <a:srgbClr val="FFFFFF"/>
                </a:solidFill>
              </a:rPr>
              <a:t>Grid is defined by bolts radius and distance between bolts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 We represent the slices with a Boolean grid of contained bolts and voids.</a:t>
            </a:r>
            <a:endParaRPr lang="en-IL" sz="2400" dirty="0">
              <a:solidFill>
                <a:srgbClr val="FFFFFF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40BB7F0-1391-4F06-911F-B74DDBFD94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96878"/>
              </p:ext>
            </p:extLst>
          </p:nvPr>
        </p:nvGraphicFramePr>
        <p:xfrm>
          <a:off x="6876063" y="3074070"/>
          <a:ext cx="4064924" cy="1463040"/>
        </p:xfrm>
        <a:graphic>
          <a:graphicData uri="http://schemas.openxmlformats.org/drawingml/2006/table">
            <a:tbl>
              <a:tblPr rtl="1"/>
              <a:tblGrid>
                <a:gridCol w="580703">
                  <a:extLst>
                    <a:ext uri="{9D8B030D-6E8A-4147-A177-3AD203B41FA5}">
                      <a16:colId xmlns:a16="http://schemas.microsoft.com/office/drawing/2014/main" val="2036445620"/>
                    </a:ext>
                  </a:extLst>
                </a:gridCol>
                <a:gridCol w="580704">
                  <a:extLst>
                    <a:ext uri="{9D8B030D-6E8A-4147-A177-3AD203B41FA5}">
                      <a16:colId xmlns:a16="http://schemas.microsoft.com/office/drawing/2014/main" val="798417621"/>
                    </a:ext>
                  </a:extLst>
                </a:gridCol>
                <a:gridCol w="580703">
                  <a:extLst>
                    <a:ext uri="{9D8B030D-6E8A-4147-A177-3AD203B41FA5}">
                      <a16:colId xmlns:a16="http://schemas.microsoft.com/office/drawing/2014/main" val="1378896758"/>
                    </a:ext>
                  </a:extLst>
                </a:gridCol>
                <a:gridCol w="580704">
                  <a:extLst>
                    <a:ext uri="{9D8B030D-6E8A-4147-A177-3AD203B41FA5}">
                      <a16:colId xmlns:a16="http://schemas.microsoft.com/office/drawing/2014/main" val="1855162125"/>
                    </a:ext>
                  </a:extLst>
                </a:gridCol>
                <a:gridCol w="580703">
                  <a:extLst>
                    <a:ext uri="{9D8B030D-6E8A-4147-A177-3AD203B41FA5}">
                      <a16:colId xmlns:a16="http://schemas.microsoft.com/office/drawing/2014/main" val="3946289191"/>
                    </a:ext>
                  </a:extLst>
                </a:gridCol>
                <a:gridCol w="580704">
                  <a:extLst>
                    <a:ext uri="{9D8B030D-6E8A-4147-A177-3AD203B41FA5}">
                      <a16:colId xmlns:a16="http://schemas.microsoft.com/office/drawing/2014/main" val="2254210199"/>
                    </a:ext>
                  </a:extLst>
                </a:gridCol>
                <a:gridCol w="580703">
                  <a:extLst>
                    <a:ext uri="{9D8B030D-6E8A-4147-A177-3AD203B41FA5}">
                      <a16:colId xmlns:a16="http://schemas.microsoft.com/office/drawing/2014/main" val="3075045562"/>
                    </a:ext>
                  </a:extLst>
                </a:gridCol>
              </a:tblGrid>
              <a:tr h="193271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0717190"/>
                  </a:ext>
                </a:extLst>
              </a:tr>
              <a:tr h="193271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4573254"/>
                  </a:ext>
                </a:extLst>
              </a:tr>
              <a:tr h="193271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0087892"/>
                  </a:ext>
                </a:extLst>
              </a:tr>
              <a:tr h="193271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0644476"/>
                  </a:ext>
                </a:extLst>
              </a:tr>
            </a:tbl>
          </a:graphicData>
        </a:graphic>
      </p:graphicFrame>
      <p:sp>
        <p:nvSpPr>
          <p:cNvPr id="7" name="Cross 6">
            <a:extLst>
              <a:ext uri="{FF2B5EF4-FFF2-40B4-BE49-F238E27FC236}">
                <a16:creationId xmlns:a16="http://schemas.microsoft.com/office/drawing/2014/main" id="{81D5ABFA-3302-44FD-85B8-4574260274EC}"/>
              </a:ext>
            </a:extLst>
          </p:cNvPr>
          <p:cNvSpPr/>
          <p:nvPr/>
        </p:nvSpPr>
        <p:spPr>
          <a:xfrm>
            <a:off x="7598864" y="3480803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B24925E5-1EBF-4348-B31B-2E9E01C7DA80}"/>
              </a:ext>
            </a:extLst>
          </p:cNvPr>
          <p:cNvSpPr/>
          <p:nvPr/>
        </p:nvSpPr>
        <p:spPr>
          <a:xfrm>
            <a:off x="7052994" y="3483571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B4BB91F3-7BD8-4C4B-B449-9B5BCD8E5C88}"/>
              </a:ext>
            </a:extLst>
          </p:cNvPr>
          <p:cNvSpPr/>
          <p:nvPr/>
        </p:nvSpPr>
        <p:spPr>
          <a:xfrm>
            <a:off x="7609398" y="3860271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Cross 18">
            <a:extLst>
              <a:ext uri="{FF2B5EF4-FFF2-40B4-BE49-F238E27FC236}">
                <a16:creationId xmlns:a16="http://schemas.microsoft.com/office/drawing/2014/main" id="{F5CC0956-6043-4F58-9E3F-2CCBDB4E0F7B}"/>
              </a:ext>
            </a:extLst>
          </p:cNvPr>
          <p:cNvSpPr/>
          <p:nvPr/>
        </p:nvSpPr>
        <p:spPr>
          <a:xfrm>
            <a:off x="8192817" y="3123353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Cross 20">
            <a:extLst>
              <a:ext uri="{FF2B5EF4-FFF2-40B4-BE49-F238E27FC236}">
                <a16:creationId xmlns:a16="http://schemas.microsoft.com/office/drawing/2014/main" id="{ABBEB7C6-E0B7-43E8-8CDC-94F2CA80D8F1}"/>
              </a:ext>
            </a:extLst>
          </p:cNvPr>
          <p:cNvSpPr/>
          <p:nvPr/>
        </p:nvSpPr>
        <p:spPr>
          <a:xfrm>
            <a:off x="8186074" y="3496634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Cross 21">
            <a:extLst>
              <a:ext uri="{FF2B5EF4-FFF2-40B4-BE49-F238E27FC236}">
                <a16:creationId xmlns:a16="http://schemas.microsoft.com/office/drawing/2014/main" id="{86AF5838-C75D-487A-B8D8-40A60995A556}"/>
              </a:ext>
            </a:extLst>
          </p:cNvPr>
          <p:cNvSpPr/>
          <p:nvPr/>
        </p:nvSpPr>
        <p:spPr>
          <a:xfrm>
            <a:off x="8192817" y="3860270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Cross 22">
            <a:extLst>
              <a:ext uri="{FF2B5EF4-FFF2-40B4-BE49-F238E27FC236}">
                <a16:creationId xmlns:a16="http://schemas.microsoft.com/office/drawing/2014/main" id="{2CC1EB0A-BA0E-48B8-9FE9-34DE2149D688}"/>
              </a:ext>
            </a:extLst>
          </p:cNvPr>
          <p:cNvSpPr/>
          <p:nvPr/>
        </p:nvSpPr>
        <p:spPr>
          <a:xfrm>
            <a:off x="8766659" y="3139184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Cross 23">
            <a:extLst>
              <a:ext uri="{FF2B5EF4-FFF2-40B4-BE49-F238E27FC236}">
                <a16:creationId xmlns:a16="http://schemas.microsoft.com/office/drawing/2014/main" id="{CBA28D0A-A285-4E9A-B34E-D30E52C9D176}"/>
              </a:ext>
            </a:extLst>
          </p:cNvPr>
          <p:cNvSpPr/>
          <p:nvPr/>
        </p:nvSpPr>
        <p:spPr>
          <a:xfrm>
            <a:off x="8766659" y="3500199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5" name="Cross 24">
            <a:extLst>
              <a:ext uri="{FF2B5EF4-FFF2-40B4-BE49-F238E27FC236}">
                <a16:creationId xmlns:a16="http://schemas.microsoft.com/office/drawing/2014/main" id="{3DC55DC3-2481-4778-933D-D3F54F69CD71}"/>
              </a:ext>
            </a:extLst>
          </p:cNvPr>
          <p:cNvSpPr/>
          <p:nvPr/>
        </p:nvSpPr>
        <p:spPr>
          <a:xfrm>
            <a:off x="8776236" y="3855572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Cross 25">
            <a:extLst>
              <a:ext uri="{FF2B5EF4-FFF2-40B4-BE49-F238E27FC236}">
                <a16:creationId xmlns:a16="http://schemas.microsoft.com/office/drawing/2014/main" id="{0CBE57DD-6020-431B-B12F-04875CD1BAEE}"/>
              </a:ext>
            </a:extLst>
          </p:cNvPr>
          <p:cNvSpPr/>
          <p:nvPr/>
        </p:nvSpPr>
        <p:spPr>
          <a:xfrm>
            <a:off x="8766659" y="4210945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Cross 26">
            <a:extLst>
              <a:ext uri="{FF2B5EF4-FFF2-40B4-BE49-F238E27FC236}">
                <a16:creationId xmlns:a16="http://schemas.microsoft.com/office/drawing/2014/main" id="{CA45C072-9A8B-4489-9408-CC7B79204247}"/>
              </a:ext>
            </a:extLst>
          </p:cNvPr>
          <p:cNvSpPr/>
          <p:nvPr/>
        </p:nvSpPr>
        <p:spPr>
          <a:xfrm>
            <a:off x="9347244" y="3502970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8" name="Cross 27">
            <a:extLst>
              <a:ext uri="{FF2B5EF4-FFF2-40B4-BE49-F238E27FC236}">
                <a16:creationId xmlns:a16="http://schemas.microsoft.com/office/drawing/2014/main" id="{6571590E-5055-4A21-B2DE-48E0758F5D19}"/>
              </a:ext>
            </a:extLst>
          </p:cNvPr>
          <p:cNvSpPr/>
          <p:nvPr/>
        </p:nvSpPr>
        <p:spPr>
          <a:xfrm>
            <a:off x="9347244" y="3859729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9" name="Cross 28">
            <a:extLst>
              <a:ext uri="{FF2B5EF4-FFF2-40B4-BE49-F238E27FC236}">
                <a16:creationId xmlns:a16="http://schemas.microsoft.com/office/drawing/2014/main" id="{8C180D4E-F79A-44F5-BCCD-D9DB380ACA12}"/>
              </a:ext>
            </a:extLst>
          </p:cNvPr>
          <p:cNvSpPr/>
          <p:nvPr/>
        </p:nvSpPr>
        <p:spPr>
          <a:xfrm>
            <a:off x="9347244" y="4212328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0" name="Cross 29">
            <a:extLst>
              <a:ext uri="{FF2B5EF4-FFF2-40B4-BE49-F238E27FC236}">
                <a16:creationId xmlns:a16="http://schemas.microsoft.com/office/drawing/2014/main" id="{D1091D3E-D4C7-4AFA-A8B5-CF41B9387641}"/>
              </a:ext>
            </a:extLst>
          </p:cNvPr>
          <p:cNvSpPr/>
          <p:nvPr/>
        </p:nvSpPr>
        <p:spPr>
          <a:xfrm>
            <a:off x="9935691" y="4212328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Cross 30">
            <a:extLst>
              <a:ext uri="{FF2B5EF4-FFF2-40B4-BE49-F238E27FC236}">
                <a16:creationId xmlns:a16="http://schemas.microsoft.com/office/drawing/2014/main" id="{375C15B4-CCCF-46DC-AD4A-29C118D8710E}"/>
              </a:ext>
            </a:extLst>
          </p:cNvPr>
          <p:cNvSpPr/>
          <p:nvPr/>
        </p:nvSpPr>
        <p:spPr>
          <a:xfrm>
            <a:off x="9935730" y="3856955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2" name="Cross 31">
            <a:extLst>
              <a:ext uri="{FF2B5EF4-FFF2-40B4-BE49-F238E27FC236}">
                <a16:creationId xmlns:a16="http://schemas.microsoft.com/office/drawing/2014/main" id="{54895B05-9256-4227-8F32-29C1CC8A6D3E}"/>
              </a:ext>
            </a:extLst>
          </p:cNvPr>
          <p:cNvSpPr/>
          <p:nvPr/>
        </p:nvSpPr>
        <p:spPr>
          <a:xfrm>
            <a:off x="10510113" y="3855571"/>
            <a:ext cx="283732" cy="266007"/>
          </a:xfrm>
          <a:prstGeom prst="plus">
            <a:avLst>
              <a:gd name="adj" fmla="val 36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544561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918" y="317069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Plan X-Y Slicing</a:t>
            </a:r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6" name="Picture 5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6E0A43A1-954A-44D8-A4D1-07979FDE6D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55" r="2" b="6619"/>
          <a:stretch/>
        </p:blipFill>
        <p:spPr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918" y="1824596"/>
            <a:ext cx="6072776" cy="3969625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Recursive algorithm with greedy approach. runs on the Boolean representation with constraints:</a:t>
            </a:r>
            <a:endParaRPr lang="en-IL" sz="2400" dirty="0">
              <a:solidFill>
                <a:srgbClr val="FFFFFF"/>
              </a:solidFill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Pieces not too big and not to small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Strong connection to adjacent layers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No overlapping cuts between adjacent layers</a:t>
            </a:r>
          </a:p>
          <a:p>
            <a:r>
              <a:rPr lang="en-US" sz="2600" dirty="0">
                <a:solidFill>
                  <a:srgbClr val="FFFFFF"/>
                </a:solidFill>
              </a:rPr>
              <a:t>Represent slicing as binary tree</a:t>
            </a:r>
            <a:endParaRPr lang="en-IL" sz="2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510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7D4C1-A4F3-6745-954E-26C03057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 </a:t>
            </a:r>
            <a:r>
              <a:rPr lang="en-IL" dirty="0">
                <a:solidFill>
                  <a:srgbClr val="FFFFFF"/>
                </a:solidFill>
              </a:rPr>
              <a:t>stages</a:t>
            </a:r>
            <a:r>
              <a:rPr lang="en-US" dirty="0">
                <a:solidFill>
                  <a:srgbClr val="FFFFFF"/>
                </a:solidFill>
              </a:rPr>
              <a:t> – Add Bolts and Voids and slice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D53F-3702-1A45-A3BD-05CC9A4B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440426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Add the bolts and the voids to each layer using Boolean operations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Perform slicing of the model along x-y with recursive algorithm operating on the binary tree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C7BF74-B6BF-4707-9B15-77BB1373AD3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77536" y="553043"/>
            <a:ext cx="2264911" cy="1248823"/>
          </a:xfrm>
          <a:prstGeom prst="rect">
            <a:avLst/>
          </a:prstGeom>
        </p:spPr>
      </p:pic>
      <p:sp>
        <p:nvSpPr>
          <p:cNvPr id="9" name="Cross 8">
            <a:extLst>
              <a:ext uri="{FF2B5EF4-FFF2-40B4-BE49-F238E27FC236}">
                <a16:creationId xmlns:a16="http://schemas.microsoft.com/office/drawing/2014/main" id="{2F2AE48A-5B24-4199-B959-E0C3A10209FE}"/>
              </a:ext>
            </a:extLst>
          </p:cNvPr>
          <p:cNvSpPr/>
          <p:nvPr/>
        </p:nvSpPr>
        <p:spPr>
          <a:xfrm>
            <a:off x="8596046" y="1904078"/>
            <a:ext cx="705544" cy="695017"/>
          </a:xfrm>
          <a:prstGeom prst="plus">
            <a:avLst>
              <a:gd name="adj" fmla="val 3820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44F196-A479-449D-BB22-57E3EAA984B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6796" y="2924020"/>
            <a:ext cx="1138048" cy="627495"/>
          </a:xfrm>
          <a:prstGeom prst="rect">
            <a:avLst/>
          </a:prstGeom>
        </p:spPr>
      </p:pic>
      <p:sp>
        <p:nvSpPr>
          <p:cNvPr id="15" name="Equals 14">
            <a:extLst>
              <a:ext uri="{FF2B5EF4-FFF2-40B4-BE49-F238E27FC236}">
                <a16:creationId xmlns:a16="http://schemas.microsoft.com/office/drawing/2014/main" id="{3FA5824C-F79C-4B15-B965-6A89DD7EA6BA}"/>
              </a:ext>
            </a:extLst>
          </p:cNvPr>
          <p:cNvSpPr/>
          <p:nvPr/>
        </p:nvSpPr>
        <p:spPr>
          <a:xfrm>
            <a:off x="8515618" y="3950130"/>
            <a:ext cx="887001" cy="767728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4597A9E-A9FE-4A25-842C-FDEFF85FEE4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25323" y="4673670"/>
            <a:ext cx="2267589" cy="124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34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19159</TotalTime>
  <Words>665</Words>
  <Application>Microsoft Office PowerPoint</Application>
  <PresentationFormat>Widescreen</PresentationFormat>
  <Paragraphs>120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Cambria Math</vt:lpstr>
      <vt:lpstr>Century Gothic</vt:lpstr>
      <vt:lpstr>Wingdings 3</vt:lpstr>
      <vt:lpstr>Ion Boardroom</vt:lpstr>
      <vt:lpstr>3D Puzzle 3D printing algorithms course</vt:lpstr>
      <vt:lpstr>Outline and Motivation</vt:lpstr>
      <vt:lpstr>Previous work in the field</vt:lpstr>
      <vt:lpstr>Our work</vt:lpstr>
      <vt:lpstr>Framework</vt:lpstr>
      <vt:lpstr>Algorithm stages – Slicing along Z</vt:lpstr>
      <vt:lpstr>Algorithm stages – bolts and voids (בליטות וחורים)</vt:lpstr>
      <vt:lpstr>Algorithm stages – Plan X-Y Slicing</vt:lpstr>
      <vt:lpstr>Algorithm stages – Add Bolts and Voids and slice</vt:lpstr>
      <vt:lpstr>Print initial model with MakerBot replicator</vt:lpstr>
      <vt:lpstr>Bolts and voids Fine Tuning</vt:lpstr>
      <vt:lpstr>Optimizing Structure strength</vt:lpstr>
      <vt:lpstr>Testing Bending moment</vt:lpstr>
      <vt:lpstr>Adjusting strength</vt:lpstr>
      <vt:lpstr>Optimizing Structure strength</vt:lpstr>
      <vt:lpstr>Results</vt:lpstr>
      <vt:lpstr>Challenges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ShadowPix</dc:title>
  <dc:creator>Roy Kinamon</dc:creator>
  <cp:lastModifiedBy>Alon Mendelson</cp:lastModifiedBy>
  <cp:revision>129</cp:revision>
  <dcterms:created xsi:type="dcterms:W3CDTF">2021-11-09T11:28:06Z</dcterms:created>
  <dcterms:modified xsi:type="dcterms:W3CDTF">2022-02-08T18:53:05Z</dcterms:modified>
</cp:coreProperties>
</file>

<file path=docProps/thumbnail.jpeg>
</file>